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7" r:id="rId4"/>
    <p:sldId id="273" r:id="rId5"/>
    <p:sldId id="261" r:id="rId6"/>
    <p:sldId id="268" r:id="rId7"/>
    <p:sldId id="257" r:id="rId8"/>
    <p:sldId id="260" r:id="rId9"/>
    <p:sldId id="262" r:id="rId10"/>
    <p:sldId id="259" r:id="rId11"/>
    <p:sldId id="264" r:id="rId12"/>
    <p:sldId id="265" r:id="rId13"/>
    <p:sldId id="266" r:id="rId14"/>
    <p:sldId id="269" r:id="rId15"/>
    <p:sldId id="270" r:id="rId16"/>
    <p:sldId id="271" r:id="rId17"/>
    <p:sldId id="274" r:id="rId18"/>
    <p:sldId id="272" r:id="rId19"/>
    <p:sldId id="275" r:id="rId20"/>
    <p:sldId id="278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8" r:id="rId30"/>
    <p:sldId id="289" r:id="rId31"/>
    <p:sldId id="290" r:id="rId32"/>
    <p:sldId id="285" r:id="rId33"/>
    <p:sldId id="287" r:id="rId34"/>
    <p:sldId id="286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42" autoAdjust="0"/>
    <p:restoredTop sz="94727"/>
  </p:normalViewPr>
  <p:slideViewPr>
    <p:cSldViewPr snapToGrid="0">
      <p:cViewPr>
        <p:scale>
          <a:sx n="98" d="100"/>
          <a:sy n="98" d="100"/>
        </p:scale>
        <p:origin x="9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11/28/16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11/28/16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11/28/16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11/28/16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11/28/16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11/28/16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hyperlink" Target="https://www.github.com/btuomanen/ParaLanczo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0098" y="2083831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US" sz="7200" dirty="0" err="1" smtClean="0"/>
              <a:t>ParaLanczos</a:t>
            </a:r>
            <a:r>
              <a:rPr lang="en-US" sz="7200" dirty="0"/>
              <a:t>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0098" y="3758769"/>
            <a:ext cx="9144000" cy="7540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Scalable, Parallel </a:t>
            </a:r>
            <a:r>
              <a:rPr lang="en-US" dirty="0" err="1"/>
              <a:t>Lanczos</a:t>
            </a:r>
            <a:r>
              <a:rPr lang="en-US" dirty="0"/>
              <a:t> Algorithm for CUDA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41818" y="5408023"/>
            <a:ext cx="233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Brian </a:t>
            </a:r>
            <a:r>
              <a:rPr lang="en-US" dirty="0" err="1" smtClean="0"/>
              <a:t>Tuomanen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4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9245" y="231820"/>
                <a:ext cx="10954555" cy="633640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This sounds great.  But what criteria need apply to </a:t>
                </a:r>
                <a:r>
                  <a:rPr lang="en-US" i="1" dirty="0"/>
                  <a:t>A</a:t>
                </a:r>
                <a:r>
                  <a:rPr lang="en-US" dirty="0"/>
                  <a:t> in order to be a sensing matrix?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sensing matrix </a:t>
                </a:r>
                <a:r>
                  <a:rPr lang="en-US" i="1" dirty="0"/>
                  <a:t>A</a:t>
                </a:r>
                <a:r>
                  <a:rPr lang="en-US" dirty="0"/>
                  <a:t> must have a </a:t>
                </a:r>
                <a:r>
                  <a:rPr lang="en-US" i="1" dirty="0"/>
                  <a:t>Reduced Isometry Property</a:t>
                </a:r>
                <a:r>
                  <a:rPr lang="en-US" dirty="0"/>
                  <a:t> (RIP)</a:t>
                </a:r>
              </a:p>
              <a:p>
                <a:pPr lvl="1"/>
                <a:r>
                  <a:rPr lang="en-US" dirty="0"/>
                  <a:t>E. J. </a:t>
                </a:r>
                <a:r>
                  <a:rPr lang="en-US" dirty="0" err="1"/>
                  <a:t>Candes</a:t>
                </a:r>
                <a:r>
                  <a:rPr lang="en-US" dirty="0"/>
                  <a:t> and T. Tao, ”Decoding by Linear Programming,” IEEE Trans. Inf. Th., 51(12): 42034215 (2005)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Consider a </a:t>
                </a:r>
                <a:r>
                  <a:rPr lang="en-US" i="1" dirty="0"/>
                  <a:t>M x N </a:t>
                </a:r>
                <a:r>
                  <a:rPr lang="en-US" dirty="0"/>
                  <a:t>matrix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This is said to have the </a:t>
                </a:r>
                <a:r>
                  <a:rPr lang="en-US" i="1" dirty="0"/>
                  <a:t>S-</a:t>
                </a:r>
                <a:r>
                  <a:rPr lang="en-US" dirty="0"/>
                  <a:t>restricted isometry property for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(where </a:t>
                </a:r>
                <a:r>
                  <a:rPr lang="en-US" i="1" dirty="0"/>
                  <a:t>S</a:t>
                </a:r>
                <a:r>
                  <a:rPr lang="en-US" dirty="0"/>
                  <a:t> is a positive integer,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) if for every matrix of the form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…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]  </m:t>
                    </m:r>
                  </m:oMath>
                </a14:m>
                <a:r>
                  <a:rPr lang="en-US" dirty="0"/>
                  <a:t> (where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}⊂ 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  </m:t>
                    </m:r>
                  </m:oMath>
                </a14:m>
                <a:r>
                  <a:rPr lang="en-US" dirty="0"/>
                  <a:t>) we have the following inequality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minimization trick to work, we have to have particular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in relation to the dimension </a:t>
                </a:r>
                <a:r>
                  <a:rPr lang="en-US" i="1" dirty="0"/>
                  <a:t>M</a:t>
                </a:r>
                <a:r>
                  <a:rPr lang="en-US" dirty="0"/>
                  <a:t> :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For most intents and purposes,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≈0.5</m:t>
                    </m:r>
                  </m:oMath>
                </a14:m>
                <a:r>
                  <a:rPr lang="en-US" dirty="0"/>
                  <a:t> will work.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9245" y="231820"/>
                <a:ext cx="10954555" cy="63364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620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463639"/>
                <a:ext cx="10233800" cy="571332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Notice: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r>
                  <a:rPr lang="en-US" dirty="0"/>
                  <a:t>Also notice: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is just the </a:t>
                </a:r>
                <a:r>
                  <a:rPr lang="en-US" dirty="0" err="1"/>
                  <a:t>Gramian</a:t>
                </a:r>
                <a:r>
                  <a:rPr lang="en-US" dirty="0"/>
                  <a:t> matrix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algn="ctr"/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r>
                  <a:rPr lang="en-US" dirty="0"/>
                  <a:t>… which itself is a submatrix of the </a:t>
                </a:r>
                <a:r>
                  <a:rPr lang="en-US" dirty="0" err="1"/>
                  <a:t>Gramian</a:t>
                </a:r>
                <a:r>
                  <a:rPr lang="en-US" dirty="0"/>
                  <a:t> of </a:t>
                </a:r>
                <a:r>
                  <a:rPr lang="en-US" i="1" dirty="0"/>
                  <a:t>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:</a:t>
                </a:r>
              </a:p>
              <a:p>
                <a:pPr algn="ctr"/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463639"/>
                <a:ext cx="10233800" cy="571332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83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373487"/>
                <a:ext cx="10233800" cy="580347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Also notice:  since </a:t>
                </a:r>
                <a:r>
                  <a:rPr lang="en-US" dirty="0" err="1"/>
                  <a:t>Gramians</a:t>
                </a:r>
                <a:r>
                  <a:rPr lang="en-US" dirty="0"/>
                  <a:t> are positive semi-definite matrices, checking the RIP property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is equivalent to checking the maximum and minimum eigenvalues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Thus, we can just check all the submatrices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of a size </a:t>
                </a:r>
                <a:r>
                  <a:rPr lang="en-US" i="1" dirty="0"/>
                  <a:t>S x S</a:t>
                </a:r>
                <a:r>
                  <a:rPr lang="en-US" dirty="0"/>
                  <a:t> to see if it is an RIP matrix!</a:t>
                </a:r>
              </a:p>
              <a:p>
                <a:endParaRPr lang="en-US" dirty="0"/>
              </a:p>
              <a:p>
                <a:r>
                  <a:rPr lang="en-US" dirty="0"/>
                  <a:t>Q: … but that’s an NP-complete problem and we will have to check the eigenvalues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matrices each of size </a:t>
                </a:r>
                <a:r>
                  <a:rPr lang="en-US" i="1" dirty="0"/>
                  <a:t>S x S</a:t>
                </a:r>
                <a:r>
                  <a:rPr lang="en-US" dirty="0"/>
                  <a:t>!!  Isn’t there a faster way?</a:t>
                </a:r>
              </a:p>
              <a:p>
                <a:endParaRPr lang="en-US" dirty="0"/>
              </a:p>
              <a:p>
                <a:r>
                  <a:rPr lang="en-US" dirty="0"/>
                  <a:t>A:  No.  No, there is not.  That is the only known way to verify whether a matrix is RIP;  to check all of these submatrices.</a:t>
                </a:r>
              </a:p>
              <a:p>
                <a:pPr lvl="1"/>
                <a:r>
                  <a:rPr lang="en-US" dirty="0"/>
                  <a:t> A. S. </a:t>
                </a:r>
                <a:r>
                  <a:rPr lang="en-US" dirty="0" err="1"/>
                  <a:t>Bandeira</a:t>
                </a:r>
                <a:r>
                  <a:rPr lang="en-US" dirty="0"/>
                  <a:t>, E. </a:t>
                </a:r>
                <a:r>
                  <a:rPr lang="en-US" dirty="0" err="1"/>
                  <a:t>Dobriban</a:t>
                </a:r>
                <a:r>
                  <a:rPr lang="en-US" dirty="0"/>
                  <a:t>, D. G. </a:t>
                </a:r>
                <a:r>
                  <a:rPr lang="en-US" dirty="0" err="1"/>
                  <a:t>Mixon</a:t>
                </a:r>
                <a:r>
                  <a:rPr lang="en-US" dirty="0"/>
                  <a:t>, W. F. </a:t>
                </a:r>
                <a:r>
                  <a:rPr lang="en-US" dirty="0" err="1"/>
                  <a:t>Sawin</a:t>
                </a:r>
                <a:r>
                  <a:rPr lang="en-US" dirty="0"/>
                  <a:t>, ”Certifying the Restricted Isometry Property is Hard,” IEEE Trans. Inf. Th., 59(6): 3448-3450 (2013)</a:t>
                </a:r>
              </a:p>
              <a:p>
                <a:endParaRPr lang="en-US" dirty="0"/>
              </a:p>
              <a:p>
                <a:r>
                  <a:rPr lang="en-US" dirty="0"/>
                  <a:t>Thus, </a:t>
                </a:r>
                <a:r>
                  <a:rPr lang="en-US" dirty="0" err="1"/>
                  <a:t>ParaLanczos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373487"/>
                <a:ext cx="10233800" cy="5803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45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2080" y="463296"/>
            <a:ext cx="9351779" cy="567014"/>
          </a:xfrm>
        </p:spPr>
        <p:txBody>
          <a:bodyPr>
            <a:normAutofit fontScale="90000"/>
          </a:bodyPr>
          <a:lstStyle/>
          <a:p>
            <a:r>
              <a:rPr lang="en-US" dirty="0"/>
              <a:t>Matrix Tridiagonalization and the </a:t>
            </a:r>
            <a:r>
              <a:rPr lang="en-US" dirty="0" err="1"/>
              <a:t>Lanczos</a:t>
            </a:r>
            <a:r>
              <a:rPr lang="en-US" dirty="0"/>
              <a:t> Algorithm</a:t>
            </a:r>
          </a:p>
        </p:txBody>
      </p:sp>
      <p:pic>
        <p:nvPicPr>
          <p:cNvPr id="1026" name="Picture 2" descr="Image resul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550" y="1334946"/>
            <a:ext cx="4443690" cy="499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43462" y="6334097"/>
            <a:ext cx="205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Cornelius </a:t>
            </a:r>
            <a:r>
              <a:rPr lang="en-US" dirty="0" err="1" smtClean="0"/>
              <a:t>Lanczos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92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412124"/>
                <a:ext cx="10233800" cy="5764839"/>
              </a:xfrm>
            </p:spPr>
            <p:txBody>
              <a:bodyPr/>
              <a:lstStyle/>
              <a:p>
                <a:r>
                  <a:rPr lang="en-US" dirty="0"/>
                  <a:t>For any symmetric matrix, we always can find a </a:t>
                </a:r>
                <a:r>
                  <a:rPr lang="en-US" i="1" dirty="0"/>
                  <a:t>similar</a:t>
                </a:r>
                <a:r>
                  <a:rPr lang="en-US" dirty="0"/>
                  <a:t> matrix that is tridiagonal, i.e. a tridiagonal matrix with the same exact spectra.</a:t>
                </a:r>
              </a:p>
              <a:p>
                <a:endParaRPr lang="en-US" dirty="0"/>
              </a:p>
              <a:p>
                <a:r>
                  <a:rPr lang="en-US" dirty="0"/>
                  <a:t>It is much faster to find a similar tridiagonal matrix, and then find the eigenvalues</a:t>
                </a:r>
              </a:p>
              <a:p>
                <a:endParaRPr lang="en-US" dirty="0"/>
              </a:p>
              <a:p>
                <a:r>
                  <a:rPr lang="en-US" dirty="0"/>
                  <a:t>What is a tridiagonal matrix?  One of this form: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412124"/>
                <a:ext cx="10233800" cy="576483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5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Lanczos</a:t>
            </a:r>
            <a:r>
              <a:rPr lang="en-US" dirty="0"/>
              <a:t> algorithm:  Wikipedia edition</a:t>
            </a: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614" y="1690687"/>
            <a:ext cx="3752893" cy="4667909"/>
          </a:xfrm>
          <a:prstGeom prst="rect">
            <a:avLst/>
          </a:prstGeom>
        </p:spPr>
      </p:pic>
      <p:sp>
        <p:nvSpPr>
          <p:cNvPr id="5" name="AutoShape 2" descr="v_{1}\leftarrow \,"/>
          <p:cNvSpPr>
            <a:spLocks noChangeAspect="1" noChangeArrowheads="1"/>
          </p:cNvSpPr>
          <p:nvPr/>
        </p:nvSpPr>
        <p:spPr bwMode="auto">
          <a:xfrm>
            <a:off x="15398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3" descr="v_{0}\leftarrow 0\,"/>
          <p:cNvSpPr>
            <a:spLocks noChangeAspect="1" noChangeArrowheads="1"/>
          </p:cNvSpPr>
          <p:nvPr/>
        </p:nvSpPr>
        <p:spPr bwMode="auto">
          <a:xfrm>
            <a:off x="3894138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\beta _{1}\leftarrow 0\,"/>
          <p:cNvSpPr>
            <a:spLocks noChangeAspect="1" noChangeArrowheads="1"/>
          </p:cNvSpPr>
          <p:nvPr/>
        </p:nvSpPr>
        <p:spPr bwMode="auto">
          <a:xfrm>
            <a:off x="4191000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5" descr="j=1,2,\cdots ,m-1\,"/>
          <p:cNvSpPr>
            <a:spLocks noChangeAspect="1" noChangeArrowheads="1"/>
          </p:cNvSpPr>
          <p:nvPr/>
        </p:nvSpPr>
        <p:spPr bwMode="auto">
          <a:xfrm>
            <a:off x="4792663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 w_j' \leftarrow A v_j \, "/>
          <p:cNvSpPr>
            <a:spLocks noChangeAspect="1" noChangeArrowheads="1"/>
          </p:cNvSpPr>
          <p:nvPr/>
        </p:nvSpPr>
        <p:spPr bwMode="auto">
          <a:xfrm>
            <a:off x="508952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7" descr="{\displaystyle \alpha _{j}\leftarrow w_{j}'^{*}v_{j}\,}"/>
          <p:cNvSpPr>
            <a:spLocks noChangeAspect="1" noChangeArrowheads="1"/>
          </p:cNvSpPr>
          <p:nvPr/>
        </p:nvSpPr>
        <p:spPr bwMode="auto">
          <a:xfrm>
            <a:off x="5386388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 w_j \leftarrow w_j' - \alpha_j v_j   - \beta_j v_{j-1} \, "/>
          <p:cNvSpPr>
            <a:spLocks noChangeAspect="1" noChangeArrowheads="1"/>
          </p:cNvSpPr>
          <p:nvPr/>
        </p:nvSpPr>
        <p:spPr bwMode="auto">
          <a:xfrm>
            <a:off x="5683250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9" descr="\beta _{{j+1}}\leftarrow \left\|w_{j}\right\|\,"/>
          <p:cNvSpPr>
            <a:spLocks noChangeAspect="1" noChangeArrowheads="1"/>
          </p:cNvSpPr>
          <p:nvPr/>
        </p:nvSpPr>
        <p:spPr bwMode="auto">
          <a:xfrm>
            <a:off x="5980113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0" descr="v_{{j+1}}\leftarrow w_{j}/\beta _{{j+1}}\,"/>
          <p:cNvSpPr>
            <a:spLocks noChangeAspect="1" noChangeArrowheads="1"/>
          </p:cNvSpPr>
          <p:nvPr/>
        </p:nvSpPr>
        <p:spPr bwMode="auto">
          <a:xfrm>
            <a:off x="62769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1" descr="w_{m}\leftarrow Av_{m}\,"/>
          <p:cNvSpPr>
            <a:spLocks noChangeAspect="1" noChangeArrowheads="1"/>
          </p:cNvSpPr>
          <p:nvPr/>
        </p:nvSpPr>
        <p:spPr bwMode="auto">
          <a:xfrm>
            <a:off x="7107238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2" descr="{\displaystyle \alpha _{m}\leftarrow w_{m}^{*}v_{m}\,}"/>
          <p:cNvSpPr>
            <a:spLocks noChangeAspect="1" noChangeArrowheads="1"/>
          </p:cNvSpPr>
          <p:nvPr/>
        </p:nvSpPr>
        <p:spPr bwMode="auto">
          <a:xfrm>
            <a:off x="7404100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299" y="3157866"/>
            <a:ext cx="3228975" cy="1733550"/>
          </a:xfrm>
          <a:prstGeom prst="rect">
            <a:avLst/>
          </a:prstGeom>
        </p:spPr>
      </p:pic>
      <p:sp>
        <p:nvSpPr>
          <p:cNvPr id="18" name="Arrow: Right 17"/>
          <p:cNvSpPr/>
          <p:nvPr/>
        </p:nvSpPr>
        <p:spPr>
          <a:xfrm>
            <a:off x="5538788" y="3685735"/>
            <a:ext cx="1865312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1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and about the eigenvalues?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7039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There are various ways to get the eigenvalues out of a tridiagonal matrix.  Two camps:</a:t>
            </a:r>
          </a:p>
          <a:p>
            <a:endParaRPr lang="en-US" dirty="0"/>
          </a:p>
          <a:p>
            <a:r>
              <a:rPr lang="en-US" dirty="0"/>
              <a:t>Methods based on Gaussian elimination of the tridiagonal matrix:</a:t>
            </a:r>
          </a:p>
          <a:p>
            <a:pPr lvl="1"/>
            <a:r>
              <a:rPr lang="en-US" dirty="0"/>
              <a:t>QL factorization</a:t>
            </a:r>
          </a:p>
          <a:p>
            <a:pPr lvl="1"/>
            <a:r>
              <a:rPr lang="en-US" dirty="0"/>
              <a:t>QR factorization</a:t>
            </a:r>
          </a:p>
          <a:p>
            <a:pPr lvl="1"/>
            <a:r>
              <a:rPr lang="en-US" dirty="0" smtClean="0"/>
              <a:t>These are </a:t>
            </a:r>
            <a:r>
              <a:rPr lang="en-US" dirty="0"/>
              <a:t>simpler, but not parallelizable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Methods based finding the zeroes of the characteristic polynomial of the tridiagonal matrix:</a:t>
            </a:r>
          </a:p>
          <a:p>
            <a:pPr lvl="1"/>
            <a:r>
              <a:rPr lang="en-US" dirty="0"/>
              <a:t>Method of Bisections</a:t>
            </a:r>
          </a:p>
          <a:p>
            <a:pPr lvl="2"/>
            <a:r>
              <a:rPr lang="en-US" dirty="0"/>
              <a:t>W. Barth (1967), I.S. Dhillon (1997)</a:t>
            </a:r>
          </a:p>
          <a:p>
            <a:pPr lvl="1"/>
            <a:r>
              <a:rPr lang="en-US" dirty="0"/>
              <a:t>This is parallelizable, but more tricky.</a:t>
            </a:r>
          </a:p>
          <a:p>
            <a:pPr lvl="2"/>
            <a:endParaRPr lang="en-US" dirty="0"/>
          </a:p>
          <a:p>
            <a:r>
              <a:rPr lang="en-US" dirty="0"/>
              <a:t>Currently, </a:t>
            </a:r>
            <a:r>
              <a:rPr lang="en-US" dirty="0" err="1"/>
              <a:t>ParaLanczos</a:t>
            </a:r>
            <a:r>
              <a:rPr lang="en-US" dirty="0"/>
              <a:t> uses QL factorization (serial)</a:t>
            </a:r>
          </a:p>
          <a:p>
            <a:pPr lvl="1"/>
            <a:r>
              <a:rPr lang="en-US" dirty="0"/>
              <a:t>Parallel Method of Bisections partially implemented</a:t>
            </a:r>
          </a:p>
        </p:txBody>
      </p:sp>
    </p:spTree>
    <p:extLst>
      <p:ext uri="{BB962C8B-B14F-4D97-AF65-F5344CB8AC3E}">
        <p14:creationId xmlns:p14="http://schemas.microsoft.com/office/powerpoint/2010/main" val="80260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184"/>
            <a:ext cx="10515600" cy="1325563"/>
          </a:xfrm>
        </p:spPr>
        <p:txBody>
          <a:bodyPr/>
          <a:lstStyle/>
          <a:p>
            <a:r>
              <a:rPr lang="en-US" dirty="0"/>
              <a:t>Usage and Implementation</a:t>
            </a:r>
          </a:p>
        </p:txBody>
      </p:sp>
      <p:pic>
        <p:nvPicPr>
          <p:cNvPr id="5124" name="Picture 4" descr="Image result for 1050 t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17" y="1896750"/>
            <a:ext cx="9054230" cy="433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5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077" y="120426"/>
            <a:ext cx="5511085" cy="703821"/>
          </a:xfrm>
        </p:spPr>
        <p:txBody>
          <a:bodyPr>
            <a:normAutofit fontScale="90000"/>
          </a:bodyPr>
          <a:lstStyle/>
          <a:p>
            <a:r>
              <a:rPr lang="en-US" dirty="0"/>
              <a:t>Main CUDA </a:t>
            </a:r>
            <a:r>
              <a:rPr lang="en-US" dirty="0" smtClean="0"/>
              <a:t>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314" y="1841679"/>
            <a:ext cx="10761372" cy="467013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179"/>
            <a:ext cx="12190828" cy="257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426" y="1584317"/>
            <a:ext cx="12180484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POS_SYM_SUBMATRIX_KER</a:t>
            </a:r>
          </a:p>
          <a:p>
            <a:r>
              <a:rPr lang="en-US" sz="1400" dirty="0" smtClean="0"/>
              <a:t>POS_SYM_SUBMATRIX_KER2  (Achieves full-warp occupancy)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Parameters: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double *mat:  input, pointer to main positive-symmetric matrix.  (Row-major or column-major doesn’t matter, it’s symmetric)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int</a:t>
            </a:r>
            <a:r>
              <a:rPr lang="en-US" sz="1400" dirty="0"/>
              <a:t> n:  input, size of matrix, where “mat” is </a:t>
            </a:r>
            <a:r>
              <a:rPr lang="en-US" sz="1400" i="1" dirty="0"/>
              <a:t>n x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int</a:t>
            </a:r>
            <a:r>
              <a:rPr lang="en-US" sz="1400" dirty="0"/>
              <a:t> *</a:t>
            </a:r>
            <a:r>
              <a:rPr lang="en-US" sz="1400" dirty="0" err="1"/>
              <a:t>subIndex</a:t>
            </a:r>
            <a:r>
              <a:rPr lang="en-US" sz="1400" dirty="0"/>
              <a:t>:  input, pointer to an array of indices for each submatrix, stored iteratively.  Length of total </a:t>
            </a:r>
            <a:r>
              <a:rPr lang="en-US" sz="1400" i="1" dirty="0" err="1"/>
              <a:t>subIndex</a:t>
            </a:r>
            <a:r>
              <a:rPr lang="en-US" sz="1400" i="1" dirty="0"/>
              <a:t> </a:t>
            </a:r>
            <a:r>
              <a:rPr lang="en-US" sz="1400" dirty="0"/>
              <a:t>array</a:t>
            </a:r>
            <a:r>
              <a:rPr lang="en-US" sz="1400" i="1" dirty="0"/>
              <a:t> </a:t>
            </a:r>
            <a:r>
              <a:rPr lang="en-US" sz="1400" dirty="0"/>
              <a:t>should be divisible by 4 x 32.  (While the length of each submatrix index is </a:t>
            </a:r>
            <a:r>
              <a:rPr lang="en-US" sz="1400" i="1" dirty="0" err="1"/>
              <a:t>subn</a:t>
            </a:r>
            <a:r>
              <a:rPr lang="en-US" sz="1400" i="1" dirty="0"/>
              <a:t>, </a:t>
            </a:r>
            <a:r>
              <a:rPr lang="en-US" sz="1400" dirty="0"/>
              <a:t>see below.)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subn</a:t>
            </a:r>
            <a:r>
              <a:rPr lang="en-US" sz="1400" dirty="0"/>
              <a:t>:  input, size of the submatrices we are checking (each submatrix is of size </a:t>
            </a:r>
            <a:r>
              <a:rPr lang="en-US" sz="1400" i="1" dirty="0" err="1"/>
              <a:t>subn</a:t>
            </a:r>
            <a:r>
              <a:rPr lang="en-US" sz="1400" i="1" dirty="0"/>
              <a:t> x </a:t>
            </a:r>
            <a:r>
              <a:rPr lang="en-US" sz="1400" i="1" dirty="0" err="1"/>
              <a:t>subn</a:t>
            </a:r>
            <a:r>
              <a:rPr lang="en-US" sz="1400" i="1" dirty="0"/>
              <a:t>).</a:t>
            </a:r>
            <a:r>
              <a:rPr lang="en-US" sz="1400" dirty="0"/>
              <a:t>  Note that this must be </a:t>
            </a:r>
            <a:r>
              <a:rPr lang="en-US" sz="1400" dirty="0" smtClean="0"/>
              <a:t>of size 4</a:t>
            </a:r>
            <a:r>
              <a:rPr lang="en-US" sz="1400" dirty="0"/>
              <a:t>, 8, 16, 32, </a:t>
            </a:r>
            <a:r>
              <a:rPr lang="en-US" sz="1400" dirty="0" smtClean="0"/>
              <a:t>64 or 128 for the first kernel, and only up to 64 in the second.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double *Eigenvalues:  output pointer, eigenvalues of each submatrix, stored iteratively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double *</a:t>
            </a:r>
            <a:r>
              <a:rPr lang="en-US" sz="1400" dirty="0" err="1"/>
              <a:t>DetMat</a:t>
            </a:r>
            <a:r>
              <a:rPr lang="en-US" sz="1400" dirty="0"/>
              <a:t>:  output pointer, values of the determinants for each  submatrix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Double *</a:t>
            </a:r>
            <a:r>
              <a:rPr lang="en-US" sz="1400" dirty="0" err="1"/>
              <a:t>Eigerror</a:t>
            </a:r>
            <a:r>
              <a:rPr lang="en-US" sz="1400" dirty="0"/>
              <a:t>:  output pointer, stores error values associated with the computation of the spectra of the respective submatrix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1" y="769798"/>
            <a:ext cx="11779881" cy="2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0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3481" y="434706"/>
                <a:ext cx="10612654" cy="60304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Grid and block size parameters:</a:t>
                </a:r>
              </a:p>
              <a:p>
                <a:endParaRPr lang="en-US" dirty="0"/>
              </a:p>
              <a:p>
                <a:r>
                  <a:rPr lang="en-US" dirty="0" smtClean="0"/>
                  <a:t>For the first kernel:  grid size must be total # of submatrices to evaluate, block size must be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𝑠𝑢𝑏𝑛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:</a:t>
                </a:r>
              </a:p>
              <a:p>
                <a:endParaRPr lang="en-US" dirty="0" smtClean="0"/>
              </a:p>
              <a:p>
                <a:pPr lvl="1"/>
                <a:r>
                  <a:rPr lang="en-US" dirty="0" smtClean="0"/>
                  <a:t>POS_SYM_SUBMATRIX_KER </a:t>
                </a:r>
                <a:r>
                  <a:rPr lang="en-US" dirty="0"/>
                  <a:t>&lt;&lt;&lt; </a:t>
                </a:r>
                <a:r>
                  <a:rPr lang="en-US" dirty="0" err="1" smtClean="0"/>
                  <a:t>TotalNumberOfSubmatrices</a:t>
                </a:r>
                <a:r>
                  <a:rPr lang="en-US" dirty="0" smtClean="0"/>
                  <a:t>, log4(</a:t>
                </a:r>
                <a:r>
                  <a:rPr lang="en-US" i="1" dirty="0" err="1" smtClean="0"/>
                  <a:t>subn</a:t>
                </a:r>
                <a:r>
                  <a:rPr lang="en-US" dirty="0" smtClean="0"/>
                  <a:t>) &gt;&gt;&gt; </a:t>
                </a:r>
                <a:r>
                  <a:rPr lang="en-US" dirty="0"/>
                  <a:t>( … )</a:t>
                </a:r>
              </a:p>
              <a:p>
                <a:endParaRPr lang="en-US" dirty="0"/>
              </a:p>
              <a:p>
                <a:r>
                  <a:rPr lang="en-US" dirty="0" smtClean="0"/>
                  <a:t>For the second kernel:  grid </a:t>
                </a:r>
                <a:r>
                  <a:rPr lang="en-US" dirty="0"/>
                  <a:t>size must be the length of </a:t>
                </a:r>
                <a:r>
                  <a:rPr lang="en-US" i="1" dirty="0" err="1"/>
                  <a:t>subIndex</a:t>
                </a:r>
                <a:r>
                  <a:rPr lang="en-US" dirty="0"/>
                  <a:t> </a:t>
                </a:r>
                <a:r>
                  <a:rPr lang="en-US" dirty="0" smtClean="0"/>
                  <a:t>divided by </a:t>
                </a:r>
                <a:r>
                  <a:rPr lang="en-US" dirty="0"/>
                  <a:t>(32 x 4), and the block size must be </a:t>
                </a:r>
                <a:r>
                  <a:rPr lang="en-US" dirty="0" smtClean="0"/>
                  <a:t>32.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POS_SYM_SUBMATRIX_KER2 &lt;&lt;&lt; </a:t>
                </a:r>
                <a:r>
                  <a:rPr lang="en-US" dirty="0" err="1"/>
                  <a:t>subIndexLength</a:t>
                </a:r>
                <a:r>
                  <a:rPr lang="en-US" dirty="0"/>
                  <a:t> / (32 x 4), 32&gt;&gt;&gt; </a:t>
                </a:r>
                <a:r>
                  <a:rPr lang="en-US" dirty="0" smtClean="0"/>
                  <a:t>( </a:t>
                </a:r>
                <a:r>
                  <a:rPr lang="en-US" dirty="0"/>
                  <a:t>… 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Notice</a:t>
                </a:r>
                <a:r>
                  <a:rPr lang="en-US" dirty="0"/>
                  <a:t>:  We do not pass the </a:t>
                </a:r>
                <a:r>
                  <a:rPr lang="en-US" i="1" dirty="0" err="1"/>
                  <a:t>subIndex</a:t>
                </a:r>
                <a:r>
                  <a:rPr lang="en-US" dirty="0"/>
                  <a:t> length into the kernel.  This is inferred directly through the </a:t>
                </a:r>
                <a:r>
                  <a:rPr lang="en-US" dirty="0" smtClean="0"/>
                  <a:t>grid/block </a:t>
                </a:r>
                <a:r>
                  <a:rPr lang="en-US" dirty="0"/>
                  <a:t>size and </a:t>
                </a:r>
                <a:r>
                  <a:rPr lang="en-US" i="1" dirty="0" err="1"/>
                  <a:t>subn</a:t>
                </a:r>
                <a:r>
                  <a:rPr lang="en-US" dirty="0"/>
                  <a:t> input.  (Similarly with the pointers </a:t>
                </a:r>
                <a:r>
                  <a:rPr lang="en-US" i="1" dirty="0"/>
                  <a:t>Eigenvalues, </a:t>
                </a:r>
                <a:r>
                  <a:rPr lang="en-US" i="1" dirty="0" err="1"/>
                  <a:t>DetMat</a:t>
                </a:r>
                <a:r>
                  <a:rPr lang="en-US" i="1" dirty="0"/>
                  <a:t>, </a:t>
                </a:r>
                <a:r>
                  <a:rPr lang="en-US" i="1" dirty="0" err="1"/>
                  <a:t>Eigerror</a:t>
                </a:r>
                <a:r>
                  <a:rPr lang="en-US" dirty="0"/>
                  <a:t>….)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81" y="434706"/>
                <a:ext cx="10612654" cy="6030487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24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000" y="326488"/>
            <a:ext cx="3154251" cy="987157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465656" cy="3944110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Motivation: Compressive Sensing</a:t>
            </a:r>
          </a:p>
          <a:p>
            <a:r>
              <a:rPr lang="en-US" dirty="0"/>
              <a:t>The </a:t>
            </a:r>
            <a:r>
              <a:rPr lang="en-US" dirty="0" err="1"/>
              <a:t>Lanczos</a:t>
            </a:r>
            <a:r>
              <a:rPr lang="en-US" dirty="0"/>
              <a:t> Algorithm</a:t>
            </a:r>
          </a:p>
          <a:p>
            <a:r>
              <a:rPr lang="en-US" dirty="0" smtClean="0"/>
              <a:t>Usage and Implementation</a:t>
            </a:r>
            <a:endParaRPr lang="en-US" dirty="0"/>
          </a:p>
          <a:p>
            <a:r>
              <a:rPr lang="en-US" dirty="0" smtClean="0"/>
              <a:t>Performance Tests</a:t>
            </a:r>
            <a:endParaRPr lang="en-US" dirty="0"/>
          </a:p>
          <a:p>
            <a:r>
              <a:rPr lang="en-US" dirty="0"/>
              <a:t>Ideas for the future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0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Difference between first and second kernel: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First kernel handles only a single submatrix in each grid</a:t>
            </a:r>
          </a:p>
          <a:p>
            <a:pPr lvl="2"/>
            <a:r>
              <a:rPr lang="en-US" dirty="0" smtClean="0"/>
              <a:t>Leaves “dangling threads” in warps.</a:t>
            </a:r>
          </a:p>
          <a:p>
            <a:pPr lvl="2"/>
            <a:r>
              <a:rPr lang="en-US" dirty="0" smtClean="0"/>
              <a:t>.. but is more flexible in terms of the length of </a:t>
            </a:r>
            <a:r>
              <a:rPr lang="en-US" i="1" dirty="0" err="1" smtClean="0"/>
              <a:t>subIndex</a:t>
            </a:r>
            <a:endParaRPr lang="en-US" i="1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Second kernel handles as many submatrices a possible within warp</a:t>
            </a:r>
          </a:p>
          <a:p>
            <a:pPr lvl="2"/>
            <a:r>
              <a:rPr lang="en-US" dirty="0" smtClean="0"/>
              <a:t>To have full-occupancy within a warp all 32 threads must be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7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450" y="277953"/>
            <a:ext cx="9343031" cy="636448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These </a:t>
            </a:r>
            <a:r>
              <a:rPr lang="en-US" sz="2000" dirty="0"/>
              <a:t>submatrices are distributed among threads into the following matrix </a:t>
            </a:r>
            <a:r>
              <a:rPr lang="en-US" sz="2000" dirty="0" smtClean="0"/>
              <a:t>structure (note the size-4 arrays, which are used in the </a:t>
            </a:r>
            <a:r>
              <a:rPr lang="en-US" sz="2000" dirty="0" err="1" smtClean="0"/>
              <a:t>Lanczos</a:t>
            </a:r>
            <a:r>
              <a:rPr lang="en-US" sz="2000" dirty="0" smtClean="0"/>
              <a:t> algorithm):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891" y="914401"/>
            <a:ext cx="3294991" cy="36315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6965" y="4782240"/>
            <a:ext cx="982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Each thread handles an array of these structures of length </a:t>
            </a:r>
            <a:r>
              <a:rPr lang="en-US" sz="2000" i="1" dirty="0" err="1" smtClean="0"/>
              <a:t>subn</a:t>
            </a:r>
            <a:r>
              <a:rPr lang="en-US" sz="2000" i="1" dirty="0" smtClean="0"/>
              <a:t> / 4</a:t>
            </a:r>
            <a:r>
              <a:rPr lang="en-US" sz="2000" dirty="0" smtClean="0"/>
              <a:t>.  That is to say: each CUDA thread is responsible for processing a </a:t>
            </a:r>
            <a:r>
              <a:rPr lang="en-US" sz="2000" i="1" dirty="0" err="1" smtClean="0"/>
              <a:t>subn</a:t>
            </a:r>
            <a:r>
              <a:rPr lang="en-US" sz="2000" i="1" dirty="0" smtClean="0"/>
              <a:t> x 4</a:t>
            </a:r>
            <a:r>
              <a:rPr lang="en-US" sz="2000" dirty="0" smtClean="0"/>
              <a:t> “slice” of a submatrix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656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4398" y="989834"/>
            <a:ext cx="3418423" cy="886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735" y="343503"/>
            <a:ext cx="9091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An initial random vector is generated via the </a:t>
            </a:r>
            <a:r>
              <a:rPr lang="en-US" dirty="0" err="1"/>
              <a:t>CuRAND</a:t>
            </a:r>
            <a:r>
              <a:rPr lang="en-US" dirty="0"/>
              <a:t> library, and stored </a:t>
            </a:r>
            <a:r>
              <a:rPr lang="en-US" dirty="0" smtClean="0"/>
              <a:t>as such in the first element of our </a:t>
            </a:r>
            <a:r>
              <a:rPr lang="en-US" i="1" dirty="0" smtClean="0"/>
              <a:t>sms4</a:t>
            </a:r>
            <a:r>
              <a:rPr lang="en-US" dirty="0" smtClean="0"/>
              <a:t> array: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2735" y="1876092"/>
            <a:ext cx="10664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 then normalize this vector across the threads.  This requires intra-thread communication, so we use  “shuffle” commands.  Note we use similar tricks throughout the code: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398" y="2522423"/>
            <a:ext cx="5037826" cy="31041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096" y="5779008"/>
            <a:ext cx="8400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Shuffle commands can only work within a single warp, so this is the philosophy behind keeping the blocks of size 32 (or less).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1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12" y="130937"/>
            <a:ext cx="10157600" cy="1063879"/>
          </a:xfrm>
        </p:spPr>
        <p:txBody>
          <a:bodyPr/>
          <a:lstStyle/>
          <a:p>
            <a:r>
              <a:rPr lang="en-US" dirty="0" smtClean="0"/>
              <a:t>“Shuffle” commands only support 32-bit variables,  so we have to implement our own versions for </a:t>
            </a:r>
            <a:r>
              <a:rPr lang="en-US" smtClean="0"/>
              <a:t>64-bit doubles: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34" y="1071372"/>
            <a:ext cx="5052822" cy="24831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34" y="3810255"/>
            <a:ext cx="5052822" cy="2501495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6144768" y="1194816"/>
            <a:ext cx="731520" cy="49987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20128" y="3371010"/>
            <a:ext cx="3572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PTX assembly is used to perform bitwise partition, reconstruction of</a:t>
            </a:r>
          </a:p>
          <a:p>
            <a:r>
              <a:rPr lang="en-US" dirty="0" smtClean="0"/>
              <a:t>doubles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056" y="411353"/>
            <a:ext cx="10233800" cy="4351338"/>
          </a:xfrm>
        </p:spPr>
        <p:txBody>
          <a:bodyPr/>
          <a:lstStyle/>
          <a:p>
            <a:r>
              <a:rPr lang="en-US" dirty="0" smtClean="0"/>
              <a:t>If we look at the </a:t>
            </a:r>
            <a:r>
              <a:rPr lang="en-US" dirty="0" err="1" smtClean="0"/>
              <a:t>Lanczos</a:t>
            </a:r>
            <a:r>
              <a:rPr lang="en-US" dirty="0" smtClean="0"/>
              <a:t> algorithm, it’s just a series of linear operations:  matrix multiplication, dot products, and norms.</a:t>
            </a:r>
          </a:p>
          <a:p>
            <a:endParaRPr lang="en-US" dirty="0" smtClean="0"/>
          </a:p>
          <a:p>
            <a:r>
              <a:rPr lang="en-US" dirty="0" smtClean="0"/>
              <a:t>Using shuffles, we can can reduce these operations to operate in O(</a:t>
            </a:r>
            <a:r>
              <a:rPr lang="en-US" i="1" dirty="0" smtClean="0"/>
              <a:t>log N</a:t>
            </a:r>
            <a:r>
              <a:rPr lang="en-US" dirty="0" smtClean="0"/>
              <a:t>) and O(</a:t>
            </a:r>
            <a:r>
              <a:rPr lang="en-US" i="1" dirty="0" smtClean="0"/>
              <a:t>N log N</a:t>
            </a:r>
            <a:r>
              <a:rPr lang="en-US" dirty="0" smtClean="0"/>
              <a:t>) time.</a:t>
            </a:r>
          </a:p>
          <a:p>
            <a:endParaRPr lang="en-US" dirty="0" smtClean="0"/>
          </a:p>
          <a:p>
            <a:r>
              <a:rPr lang="en-US" dirty="0" smtClean="0"/>
              <a:t>The use of shuffles and having threads operate on 4 x 4 matrices allows us to scale the algorithm, reducing latency in the computation of our submatrices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4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802" y="972185"/>
            <a:ext cx="83918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128" y="362585"/>
            <a:ext cx="10608704" cy="3014599"/>
          </a:xfrm>
        </p:spPr>
        <p:txBody>
          <a:bodyPr>
            <a:normAutofit/>
          </a:bodyPr>
          <a:lstStyle/>
          <a:p>
            <a:r>
              <a:rPr lang="en-US" dirty="0" smtClean="0"/>
              <a:t>After each step in the </a:t>
            </a:r>
            <a:r>
              <a:rPr lang="en-US" dirty="0" err="1" smtClean="0"/>
              <a:t>Lanczos</a:t>
            </a:r>
            <a:r>
              <a:rPr lang="en-US" dirty="0" smtClean="0"/>
              <a:t> algorithm, we have new alpha and beta values (i.e., values for the tridiagonal).  We temporarily store these using shared memory on the GPU</a:t>
            </a:r>
          </a:p>
          <a:p>
            <a:endParaRPr lang="en-US" dirty="0" smtClean="0"/>
          </a:p>
          <a:p>
            <a:r>
              <a:rPr lang="en-US" dirty="0" smtClean="0"/>
              <a:t>Of course, we will have to restrict this so only a single thread will write to the shared memory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30" y="3531362"/>
            <a:ext cx="69215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7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12" y="386969"/>
            <a:ext cx="10233800" cy="1990471"/>
          </a:xfrm>
        </p:spPr>
        <p:txBody>
          <a:bodyPr/>
          <a:lstStyle/>
          <a:p>
            <a:r>
              <a:rPr lang="en-US" dirty="0" smtClean="0"/>
              <a:t>Finally, for the coup-de-grace, we get the eigenvalues out of the alpha and beta values, and then store them in the global memory.</a:t>
            </a:r>
          </a:p>
          <a:p>
            <a:endParaRPr lang="en-US" dirty="0"/>
          </a:p>
          <a:p>
            <a:r>
              <a:rPr lang="en-US" dirty="0" smtClean="0"/>
              <a:t>We use a modified QL method from EISPACK for this, TQLRAT: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34" y="2558288"/>
            <a:ext cx="7258406" cy="404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9712" y="3425952"/>
            <a:ext cx="1032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eigenvalues are then stored in alpha.  We then store them into global memory.  Notice the work is partitioned so that each thread loads values into the global memory: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" y="4523387"/>
            <a:ext cx="86106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2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8935" y="231648"/>
            <a:ext cx="5425440" cy="12564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Some Performance Tests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888" y="1850009"/>
            <a:ext cx="61756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8194" y="535577"/>
            <a:ext cx="2756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little MATLAB script I made for doing speed tests on CPU and GPU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457" y="832847"/>
            <a:ext cx="7143580" cy="546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5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2160" y="2193925"/>
            <a:ext cx="4120167" cy="182428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0705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Basis of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tests run on a Linux Workstation with the following specs:</a:t>
            </a:r>
          </a:p>
          <a:p>
            <a:pPr lvl="1"/>
            <a:r>
              <a:rPr lang="en-US" dirty="0" smtClean="0"/>
              <a:t>Ubuntu 14.04</a:t>
            </a:r>
          </a:p>
          <a:p>
            <a:pPr lvl="1"/>
            <a:r>
              <a:rPr lang="en-US" dirty="0" smtClean="0"/>
              <a:t>8-core, 2011 Intel Xeon Processor</a:t>
            </a:r>
          </a:p>
          <a:p>
            <a:pPr lvl="1"/>
            <a:r>
              <a:rPr lang="en-US" dirty="0" smtClean="0"/>
              <a:t>32 GB RAM</a:t>
            </a:r>
          </a:p>
          <a:p>
            <a:pPr lvl="1"/>
            <a:r>
              <a:rPr lang="en-US" dirty="0" err="1" smtClean="0"/>
              <a:t>Nvidia</a:t>
            </a:r>
            <a:r>
              <a:rPr lang="en-US" dirty="0" smtClean="0"/>
              <a:t> GeForce GTX Titan X (2014)</a:t>
            </a:r>
          </a:p>
          <a:p>
            <a:pPr lvl="2"/>
            <a:r>
              <a:rPr lang="en-US" dirty="0" smtClean="0"/>
              <a:t>3072 CUDA Cores</a:t>
            </a:r>
          </a:p>
          <a:p>
            <a:pPr lvl="2"/>
            <a:r>
              <a:rPr lang="en-US" dirty="0" smtClean="0"/>
              <a:t>12 GB memory</a:t>
            </a:r>
          </a:p>
          <a:p>
            <a:pPr lvl="1"/>
            <a:r>
              <a:rPr lang="en-US" dirty="0" smtClean="0"/>
              <a:t>MATLAB 2015A with Parallel Computing Toolbox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8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6131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Speed tests using 4 x 4 submatrices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623823"/>
              </p:ext>
            </p:extLst>
          </p:nvPr>
        </p:nvGraphicFramePr>
        <p:xfrm>
          <a:off x="1391920" y="2722517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submatrices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8-Core</a:t>
                      </a:r>
                      <a:r>
                        <a:rPr lang="en-US" baseline="0" dirty="0" smtClean="0"/>
                        <a:t> Xeon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Kernel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Kernel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1.80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1.10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1.16 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2.99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1.14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1.19 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256,000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20.52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1.79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1.41 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1,280,000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100.04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4.80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2.46 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67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Speed tests using 16 x 16 submatrices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5951728"/>
              </p:ext>
            </p:extLst>
          </p:nvPr>
        </p:nvGraphicFramePr>
        <p:xfrm>
          <a:off x="3944757" y="2465705"/>
          <a:ext cx="51165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504"/>
                <a:gridCol w="1705504"/>
                <a:gridCol w="17055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8-Core Xeon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Kernel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Kernel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18.75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1.32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1.40 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37.06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1.58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1.66 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73.92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2.12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1.78 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147.00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3.20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3.18 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804.49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11.81 s</a:t>
                      </a:r>
                      <a:endParaRPr lang="nb-NO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11.24 s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219699"/>
              </p:ext>
            </p:extLst>
          </p:nvPr>
        </p:nvGraphicFramePr>
        <p:xfrm>
          <a:off x="2239253" y="2465705"/>
          <a:ext cx="170550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5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submatrices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128,000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256,000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1,280,000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266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1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Speed tests using 64 x 64 submatrices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408251"/>
              </p:ext>
            </p:extLst>
          </p:nvPr>
        </p:nvGraphicFramePr>
        <p:xfrm>
          <a:off x="1809931" y="2404775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submatrices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8-Core</a:t>
                      </a:r>
                      <a:r>
                        <a:rPr lang="en-US" baseline="0" dirty="0" smtClean="0"/>
                        <a:t> Xeon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Kernel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Kernel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32.38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3.21</a:t>
                      </a:r>
                      <a:r>
                        <a:rPr lang="en-US" baseline="0" dirty="0" smtClean="0"/>
                        <a:t>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3.11 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62.58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3.36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5.10 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256,000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255.32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10.18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18.28 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48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1300" y="255397"/>
            <a:ext cx="5791200" cy="1097915"/>
          </a:xfrm>
        </p:spPr>
        <p:txBody>
          <a:bodyPr/>
          <a:lstStyle/>
          <a:p>
            <a:r>
              <a:rPr lang="en-US" dirty="0" smtClean="0"/>
              <a:t>Ideas for 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353312"/>
            <a:ext cx="10233800" cy="48236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For compressive sensing:  Only interested in maximum and minimum eigenvalues of submatrices</a:t>
            </a:r>
          </a:p>
          <a:p>
            <a:pPr lvl="1"/>
            <a:r>
              <a:rPr lang="en-US" dirty="0" smtClean="0"/>
              <a:t>The inverse of tridiagonal matrices have a closed form solution whose computation can be parallelized</a:t>
            </a:r>
          </a:p>
          <a:p>
            <a:pPr lvl="2"/>
            <a:r>
              <a:rPr lang="en-US" dirty="0" smtClean="0"/>
              <a:t> R.A. </a:t>
            </a:r>
            <a:r>
              <a:rPr lang="en-US" dirty="0" err="1" smtClean="0"/>
              <a:t>Usmani</a:t>
            </a:r>
            <a:r>
              <a:rPr lang="en-US" dirty="0" smtClean="0"/>
              <a:t>.  “Inversion of a tridiagonal Jacobi matrix.”  </a:t>
            </a:r>
            <a:r>
              <a:rPr lang="en-US" i="1" dirty="0" smtClean="0"/>
              <a:t>Linear Algebra and its Applications</a:t>
            </a:r>
            <a:r>
              <a:rPr lang="en-US" dirty="0" smtClean="0"/>
              <a:t>, 1994</a:t>
            </a:r>
          </a:p>
          <a:p>
            <a:pPr lvl="2"/>
            <a:r>
              <a:rPr lang="en-US" dirty="0" smtClean="0"/>
              <a:t>Instead of extracting all eigenvalues, can estimate maximum eigenvalue from original matrix, and minimum from the inverse</a:t>
            </a:r>
          </a:p>
          <a:p>
            <a:pPr lvl="2"/>
            <a:r>
              <a:rPr lang="en-US" dirty="0" smtClean="0"/>
              <a:t>Faster to compute inverse, use random vector methods to extract max/min eigenvalues?</a:t>
            </a:r>
          </a:p>
          <a:p>
            <a:r>
              <a:rPr lang="en-US" dirty="0" smtClean="0"/>
              <a:t>Implement a Parallelized Barth Method of Bisections to find eigenvalues</a:t>
            </a:r>
          </a:p>
          <a:p>
            <a:r>
              <a:rPr lang="en-US" dirty="0" smtClean="0"/>
              <a:t>Modify kernels that use single-precision floats (currently use doubles)</a:t>
            </a:r>
          </a:p>
          <a:p>
            <a:r>
              <a:rPr lang="en-US" dirty="0" smtClean="0"/>
              <a:t>Modify kernels for support of complex matrices (currently use only reals</a:t>
            </a:r>
            <a:r>
              <a:rPr lang="en-US" dirty="0" smtClean="0"/>
              <a:t>)</a:t>
            </a:r>
          </a:p>
          <a:p>
            <a:r>
              <a:rPr lang="en-US" dirty="0" smtClean="0"/>
              <a:t>???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9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4400" y="378189"/>
            <a:ext cx="4687389" cy="1176292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077" y="1554481"/>
            <a:ext cx="3894001" cy="41428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0239" y="6008914"/>
            <a:ext cx="974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Please see </a:t>
            </a:r>
            <a:r>
              <a:rPr lang="en-US" dirty="0" smtClean="0">
                <a:hlinkClick r:id="rId3"/>
              </a:rPr>
              <a:t>https://www.github.com/btuomanen/ParaLanczos</a:t>
            </a:r>
            <a:r>
              <a:rPr lang="en-US" dirty="0" smtClean="0"/>
              <a:t> for further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83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862" y="1736726"/>
            <a:ext cx="2375263" cy="3344726"/>
          </a:xfrm>
        </p:spPr>
        <p:txBody>
          <a:bodyPr/>
          <a:lstStyle/>
          <a:p>
            <a:r>
              <a:rPr lang="en-US" sz="10400" dirty="0" smtClean="0"/>
              <a:t>FIN</a:t>
            </a:r>
            <a:endParaRPr lang="en-US" sz="10400" dirty="0"/>
          </a:p>
        </p:txBody>
      </p:sp>
    </p:spTree>
    <p:extLst>
      <p:ext uri="{BB962C8B-B14F-4D97-AF65-F5344CB8AC3E}">
        <p14:creationId xmlns:p14="http://schemas.microsoft.com/office/powerpoint/2010/main" val="40666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723" y="1928655"/>
            <a:ext cx="10393713" cy="2759255"/>
          </a:xfrm>
        </p:spPr>
        <p:txBody>
          <a:bodyPr/>
          <a:lstStyle/>
          <a:p>
            <a:r>
              <a:rPr lang="en-US" dirty="0"/>
              <a:t>Know some linear algebra / numerical analysis</a:t>
            </a:r>
          </a:p>
          <a:p>
            <a:r>
              <a:rPr lang="en-US" dirty="0"/>
              <a:t>Experience with C/C++ programming</a:t>
            </a:r>
          </a:p>
          <a:p>
            <a:r>
              <a:rPr lang="en-US" dirty="0"/>
              <a:t>Some experience with GPU or parallel programming (preferably CUDA)</a:t>
            </a:r>
          </a:p>
          <a:p>
            <a:r>
              <a:rPr lang="en-US" dirty="0"/>
              <a:t>Some MATLAB may be helpful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2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ParaLanczos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80699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Extract spectra (eigenvalues) from many “small” submatrices of a single dense positive semidefinite-symmetric matrix.</a:t>
            </a:r>
          </a:p>
          <a:p>
            <a:pPr lvl="1"/>
            <a:r>
              <a:rPr lang="en-US" dirty="0"/>
              <a:t>Most existing libraries are focused on eigenvalues from large matrices, or sparse matrices.</a:t>
            </a:r>
          </a:p>
          <a:p>
            <a:endParaRPr lang="en-US" dirty="0"/>
          </a:p>
          <a:p>
            <a:r>
              <a:rPr lang="en-US" dirty="0"/>
              <a:t>Written for </a:t>
            </a:r>
            <a:r>
              <a:rPr lang="en-US" dirty="0" err="1"/>
              <a:t>Nvidia</a:t>
            </a:r>
            <a:r>
              <a:rPr lang="en-US" dirty="0"/>
              <a:t> GPUs in CUDA</a:t>
            </a:r>
          </a:p>
          <a:p>
            <a:pPr lvl="1"/>
            <a:r>
              <a:rPr lang="en-US" dirty="0"/>
              <a:t>Designed specifically for mathematical / compressive sensing researchers who have access to a workstation with a GPU who want to study reduced isometry property / sensing matrices</a:t>
            </a:r>
          </a:p>
          <a:p>
            <a:pPr lvl="1"/>
            <a:endParaRPr lang="en-US" dirty="0"/>
          </a:p>
          <a:p>
            <a:r>
              <a:rPr lang="en-US" dirty="0"/>
              <a:t>Still many features to be added</a:t>
            </a:r>
          </a:p>
          <a:p>
            <a:endParaRPr lang="en-US" dirty="0"/>
          </a:p>
          <a:p>
            <a:r>
              <a:rPr lang="en-US" dirty="0"/>
              <a:t>Includes front-ends for MATLAB Parallel Computing Toolbox</a:t>
            </a:r>
          </a:p>
          <a:p>
            <a:pPr lvl="1"/>
            <a:r>
              <a:rPr lang="en-US" dirty="0"/>
              <a:t>Don’t have to write everything in C!</a:t>
            </a:r>
          </a:p>
          <a:p>
            <a:pPr lvl="1"/>
            <a:endParaRPr lang="en-US" dirty="0"/>
          </a:p>
          <a:p>
            <a:r>
              <a:rPr lang="en-US" dirty="0"/>
              <a:t>Uses some features only available in newer GPUs</a:t>
            </a:r>
          </a:p>
          <a:p>
            <a:pPr lvl="1"/>
            <a:r>
              <a:rPr lang="en-US" dirty="0"/>
              <a:t>Extensive use of “shuffle” commands for intra-thread </a:t>
            </a:r>
            <a:r>
              <a:rPr lang="en-US" dirty="0" smtClean="0"/>
              <a:t>communication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Licensed under LGPL </a:t>
            </a:r>
            <a:r>
              <a:rPr lang="en-US" dirty="0" smtClean="0"/>
              <a:t>3.0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7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Compressive Sensing Overview (Motivation)</a:t>
            </a:r>
          </a:p>
        </p:txBody>
      </p:sp>
      <p:pic>
        <p:nvPicPr>
          <p:cNvPr id="2050" name="Picture 2" descr="Image result for terry ta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73" y="1924099"/>
            <a:ext cx="6528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eric candes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Image result for eric cand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989" y="1924099"/>
            <a:ext cx="6649345" cy="441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84737" y="6340638"/>
            <a:ext cx="360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Terry Tao (Mathematics, UCLA)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71256" y="6340638"/>
            <a:ext cx="34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Eric </a:t>
            </a:r>
            <a:r>
              <a:rPr lang="en-US" dirty="0" err="1" smtClean="0"/>
              <a:t>Candés</a:t>
            </a:r>
            <a:r>
              <a:rPr lang="en-US" dirty="0" smtClean="0"/>
              <a:t> </a:t>
            </a:r>
            <a:r>
              <a:rPr lang="en-US" dirty="0"/>
              <a:t>(Statistics, Stanford)</a:t>
            </a:r>
          </a:p>
        </p:txBody>
      </p:sp>
    </p:spTree>
    <p:extLst>
      <p:ext uri="{BB962C8B-B14F-4D97-AF65-F5344CB8AC3E}">
        <p14:creationId xmlns:p14="http://schemas.microsoft.com/office/powerpoint/2010/main" val="369380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0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Verify Sensing / RIP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300766"/>
                <a:ext cx="10233800" cy="5422006"/>
              </a:xfrm>
            </p:spPr>
            <p:txBody>
              <a:bodyPr>
                <a:normAutofit fontScale="85000" lnSpcReduction="20000"/>
              </a:bodyPr>
              <a:lstStyle/>
              <a:p>
                <a:endParaRPr lang="en-US" dirty="0" smtClean="0"/>
              </a:p>
              <a:p>
                <a:r>
                  <a:rPr lang="en-US" dirty="0"/>
                  <a:t>We want a “short, fat” </a:t>
                </a:r>
                <a:r>
                  <a:rPr lang="en-US" i="1" dirty="0"/>
                  <a:t>M x N</a:t>
                </a:r>
                <a:r>
                  <a:rPr lang="en-US" dirty="0"/>
                  <a:t> matrix </a:t>
                </a:r>
                <a:r>
                  <a:rPr lang="en-US" i="1" dirty="0"/>
                  <a:t>A </a:t>
                </a:r>
                <a:r>
                  <a:rPr lang="en-US" dirty="0"/>
                  <a:t>(i.e., overcomplete with </a:t>
                </a:r>
                <a:r>
                  <a:rPr lang="en-US" i="1" dirty="0"/>
                  <a:t>N </a:t>
                </a:r>
                <a:r>
                  <a:rPr lang="en-US" dirty="0"/>
                  <a:t>&gt;&gt; </a:t>
                </a:r>
                <a:r>
                  <a:rPr lang="en-US" i="1" dirty="0"/>
                  <a:t>M </a:t>
                </a:r>
                <a:r>
                  <a:rPr lang="en-US" dirty="0"/>
                  <a:t>) such that we can recover an </a:t>
                </a:r>
                <a:r>
                  <a:rPr lang="en-US" i="1" dirty="0" smtClean="0"/>
                  <a:t>N-</a:t>
                </a:r>
                <a:r>
                  <a:rPr lang="en-US" dirty="0" smtClean="0"/>
                  <a:t>dimensional </a:t>
                </a:r>
                <a:r>
                  <a:rPr lang="en-US" dirty="0"/>
                  <a:t>input vector </a:t>
                </a:r>
                <a:r>
                  <a:rPr lang="en-US" i="1" dirty="0"/>
                  <a:t>f</a:t>
                </a:r>
                <a:r>
                  <a:rPr lang="en-US" dirty="0"/>
                  <a:t> from the corrupted measurement </a:t>
                </a:r>
                <a:r>
                  <a:rPr lang="en-US" i="1" dirty="0"/>
                  <a:t>y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		(</a:t>
                </a:r>
                <a:r>
                  <a:rPr lang="en-US" i="1" dirty="0"/>
                  <a:t>e</a:t>
                </a:r>
                <a:r>
                  <a:rPr lang="en-US" dirty="0"/>
                  <a:t> is noise)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For such a matrix </a:t>
                </a:r>
                <a:r>
                  <a:rPr lang="en-US" i="1" dirty="0"/>
                  <a:t>A</a:t>
                </a:r>
                <a:r>
                  <a:rPr lang="en-US" dirty="0"/>
                  <a:t>, we should be able recover </a:t>
                </a:r>
                <a:r>
                  <a:rPr lang="en-US" i="1" dirty="0"/>
                  <a:t>f</a:t>
                </a:r>
                <a:r>
                  <a:rPr lang="en-US" dirty="0"/>
                  <a:t> from the corrupted measurement </a:t>
                </a:r>
                <a:r>
                  <a:rPr lang="en-US" i="1" dirty="0"/>
                  <a:t>y </a:t>
                </a:r>
                <a:r>
                  <a:rPr lang="en-US" dirty="0"/>
                  <a:t>with convex optimization programming: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</m:sSup>
                        </m:sub>
                      </m:sSub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We call matrices with such criteria </a:t>
                </a:r>
                <a:r>
                  <a:rPr lang="en-US" i="1" dirty="0"/>
                  <a:t>sensing matrices!  </a:t>
                </a:r>
              </a:p>
              <a:p>
                <a:endParaRPr lang="en-US" i="1" dirty="0"/>
              </a:p>
              <a:p>
                <a:r>
                  <a:rPr lang="en-US" dirty="0"/>
                  <a:t>These are useful for the field known </a:t>
                </a:r>
                <a:r>
                  <a:rPr lang="en-US" dirty="0" smtClean="0"/>
                  <a:t>as </a:t>
                </a:r>
                <a:r>
                  <a:rPr lang="en-US" i="1" dirty="0"/>
                  <a:t>Compressive Sensing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300766"/>
                <a:ext cx="10233800" cy="542200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86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505" y="103032"/>
            <a:ext cx="10915934" cy="6336405"/>
          </a:xfrm>
        </p:spPr>
        <p:txBody>
          <a:bodyPr>
            <a:normAutofit/>
          </a:bodyPr>
          <a:lstStyle/>
          <a:p>
            <a:r>
              <a:rPr lang="en-US" dirty="0"/>
              <a:t>But of what use is compressive sensing?</a:t>
            </a:r>
          </a:p>
          <a:p>
            <a:endParaRPr lang="en-US" dirty="0"/>
          </a:p>
          <a:p>
            <a:r>
              <a:rPr lang="en-US" dirty="0"/>
              <a:t>Applicable to any field where it would be nice to use fewer samples, such as for reconstruction of a signal, or for feature extraction for machine learning, e.g.:</a:t>
            </a:r>
          </a:p>
          <a:p>
            <a:pPr lvl="1"/>
            <a:r>
              <a:rPr lang="en-US" dirty="0"/>
              <a:t>MRI</a:t>
            </a:r>
          </a:p>
          <a:p>
            <a:pPr lvl="1"/>
            <a:r>
              <a:rPr lang="en-US" dirty="0"/>
              <a:t>Data Compression</a:t>
            </a:r>
          </a:p>
          <a:p>
            <a:pPr lvl="1"/>
            <a:r>
              <a:rPr lang="en-US" dirty="0"/>
              <a:t>Facial Recognition</a:t>
            </a:r>
          </a:p>
          <a:p>
            <a:pPr lvl="1"/>
            <a:endParaRPr lang="en-US" dirty="0"/>
          </a:p>
          <a:p>
            <a:r>
              <a:rPr lang="en-US" dirty="0"/>
              <a:t>See :</a:t>
            </a:r>
          </a:p>
          <a:p>
            <a:pPr lvl="1"/>
            <a:r>
              <a:rPr lang="en-US" dirty="0" err="1"/>
              <a:t>Ellenberg</a:t>
            </a:r>
            <a:r>
              <a:rPr lang="en-US" dirty="0"/>
              <a:t>, Jordan.  “Fill in the Blanks:  Using Math to Turn Low-Res Datasets Into Hi-Res Samples.”  </a:t>
            </a:r>
            <a:r>
              <a:rPr lang="en-US" i="1" dirty="0"/>
              <a:t>Wired</a:t>
            </a:r>
            <a:r>
              <a:rPr lang="en-US" dirty="0"/>
              <a:t>, February 2010.</a:t>
            </a:r>
          </a:p>
          <a:p>
            <a:pPr lvl="1"/>
            <a:r>
              <a:rPr lang="en-US" dirty="0" err="1"/>
              <a:t>M.Lustig</a:t>
            </a:r>
            <a:r>
              <a:rPr lang="en-US" dirty="0"/>
              <a:t>, </a:t>
            </a:r>
            <a:r>
              <a:rPr lang="en-US" dirty="0" err="1"/>
              <a:t>D.Donoho</a:t>
            </a:r>
            <a:r>
              <a:rPr lang="en-US" dirty="0"/>
              <a:t>, J. Santos, J. </a:t>
            </a:r>
            <a:r>
              <a:rPr lang="en-US" dirty="0" err="1"/>
              <a:t>Pauly</a:t>
            </a:r>
            <a:r>
              <a:rPr lang="en-US" dirty="0"/>
              <a:t>. “Compressed Sensing MRI: A look at how CS can improve on current imaging techniques.”, </a:t>
            </a:r>
            <a:r>
              <a:rPr lang="en-US" i="1" dirty="0"/>
              <a:t>Signal Processing Magazine</a:t>
            </a:r>
            <a:r>
              <a:rPr lang="en-US" dirty="0"/>
              <a:t>, March 2008.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4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9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The fruits of Sensing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minimalization….</a:t>
                </a:r>
              </a:p>
            </p:txBody>
          </p:sp>
        </mc:Choice>
        <mc:Fallback xmlns="">
          <p:sp>
            <p:nvSpPr>
              <p:cNvPr id="10" name="Title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5812" y="1941535"/>
            <a:ext cx="3864122" cy="435133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052" y="3091909"/>
            <a:ext cx="5671748" cy="15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1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1313</TotalTime>
  <Words>2324</Words>
  <Application>Microsoft Macintosh PowerPoint</Application>
  <PresentationFormat>Widescreen</PresentationFormat>
  <Paragraphs>274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Cambria Math</vt:lpstr>
      <vt:lpstr>Corbel</vt:lpstr>
      <vt:lpstr>Depth</vt:lpstr>
      <vt:lpstr>ParaLanczos:</vt:lpstr>
      <vt:lpstr>Contents</vt:lpstr>
      <vt:lpstr>Introduction</vt:lpstr>
      <vt:lpstr>Assumptions</vt:lpstr>
      <vt:lpstr>What is ParaLanczos?</vt:lpstr>
      <vt:lpstr>Compressive Sensing Overview (Motivation)</vt:lpstr>
      <vt:lpstr>Verify Sensing / RIP Matrices</vt:lpstr>
      <vt:lpstr>PowerPoint Presentation</vt:lpstr>
      <vt:lpstr>The fruits of Sensing Matrix ℓ_1 minimalization….</vt:lpstr>
      <vt:lpstr>PowerPoint Presentation</vt:lpstr>
      <vt:lpstr>PowerPoint Presentation</vt:lpstr>
      <vt:lpstr>PowerPoint Presentation</vt:lpstr>
      <vt:lpstr>Matrix Tridiagonalization and the Lanczos Algorithm</vt:lpstr>
      <vt:lpstr>PowerPoint Presentation</vt:lpstr>
      <vt:lpstr>Lanczos algorithm:  Wikipedia edition</vt:lpstr>
      <vt:lpstr>… and about the eigenvalues?</vt:lpstr>
      <vt:lpstr>Usage and Implementation</vt:lpstr>
      <vt:lpstr>Main CUDA Kernels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Performance Tests</vt:lpstr>
      <vt:lpstr>PowerPoint Presentation</vt:lpstr>
      <vt:lpstr>Basis of Comparison</vt:lpstr>
      <vt:lpstr>PowerPoint Presentation</vt:lpstr>
      <vt:lpstr>Speed tests using 16 x 16 submatrices</vt:lpstr>
      <vt:lpstr>Speed tests using 64 x 64 submatrices</vt:lpstr>
      <vt:lpstr>Ideas for the Future</vt:lpstr>
      <vt:lpstr>Thank you!</vt:lpstr>
      <vt:lpstr>FIN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ParaLanczos  </dc:title>
  <dc:creator>brian t</dc:creator>
  <cp:lastModifiedBy>brian t</cp:lastModifiedBy>
  <cp:revision>108</cp:revision>
  <dcterms:created xsi:type="dcterms:W3CDTF">2016-11-19T01:44:49Z</dcterms:created>
  <dcterms:modified xsi:type="dcterms:W3CDTF">2016-11-29T06:54:39Z</dcterms:modified>
</cp:coreProperties>
</file>